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1"/>
  </p:sldMasterIdLst>
  <p:sldIdLst>
    <p:sldId id="293" r:id="rId2"/>
    <p:sldId id="349" r:id="rId3"/>
    <p:sldId id="351" r:id="rId4"/>
    <p:sldId id="354" r:id="rId5"/>
    <p:sldId id="352" r:id="rId6"/>
    <p:sldId id="353" r:id="rId7"/>
    <p:sldId id="356" r:id="rId8"/>
    <p:sldId id="357" r:id="rId9"/>
    <p:sldId id="340" r:id="rId10"/>
    <p:sldId id="362" r:id="rId11"/>
    <p:sldId id="360" r:id="rId12"/>
    <p:sldId id="363" r:id="rId13"/>
    <p:sldId id="295" r:id="rId14"/>
    <p:sldId id="359" r:id="rId15"/>
    <p:sldId id="296" r:id="rId16"/>
    <p:sldId id="297" r:id="rId17"/>
    <p:sldId id="311" r:id="rId18"/>
    <p:sldId id="364" r:id="rId19"/>
    <p:sldId id="365" r:id="rId20"/>
    <p:sldId id="267" r:id="rId21"/>
    <p:sldId id="268" r:id="rId22"/>
    <p:sldId id="276" r:id="rId23"/>
    <p:sldId id="366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00"/>
    <a:srgbClr val="2F20F6"/>
    <a:srgbClr val="ED6511"/>
    <a:srgbClr val="33CCFF"/>
    <a:srgbClr val="FF8B17"/>
    <a:srgbClr val="F87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39" autoAdjust="0"/>
    <p:restoredTop sz="94719" autoAdjust="0"/>
  </p:normalViewPr>
  <p:slideViewPr>
    <p:cSldViewPr>
      <p:cViewPr varScale="1">
        <p:scale>
          <a:sx n="65" d="100"/>
          <a:sy n="65" d="100"/>
        </p:scale>
        <p:origin x="-134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8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D2A558-E835-4976-8168-4CEA308E064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EF10EA-5284-46F3-8005-FF9AFA4161A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386488-B65F-4A76-8879-465A2E28F37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DB092C-9165-4220-A56B-4F81D35E466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F4A5DD-54CA-42EA-BA5B-E059EEAF38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B74615-6230-407F-9EBA-5676CEC5545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1CB51-B99E-42C6-B478-9D448E3FA91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43006B-939F-401C-9314-CBC3FB28EF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39376A-5A7F-4EEC-BA16-D12F9BD7BFD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079386-2372-4036-B77A-66E27D4DA57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276BA3-9A35-448F-A634-6F9272403DC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52A72E4-0815-48F4-8965-D9D06EE731C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ransition spd="slow">
    <p:strips dir="ru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mailto:flyura-askarova@mail.ru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Работы А. Фанталова. Славянская мифология."/>
          <p:cNvPicPr>
            <a:picLocks noChangeAspect="1" noChangeArrowheads="1"/>
          </p:cNvPicPr>
          <p:nvPr/>
        </p:nvPicPr>
        <p:blipFill>
          <a:blip r:embed="rId2" cstate="print"/>
          <a:srcRect l="3261" t="1359" r="1087" b="2174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4" name="Rectangle 1"/>
          <p:cNvSpPr txBox="1">
            <a:spLocks noChangeArrowheads="1"/>
          </p:cNvSpPr>
          <p:nvPr/>
        </p:nvSpPr>
        <p:spPr bwMode="auto">
          <a:xfrm>
            <a:off x="0" y="0"/>
            <a:ext cx="9144000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118000"/>
              </a:lnSpc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/>
            </a:pPr>
            <a:endParaRPr lang="ru-RU" sz="6000" b="1" kern="0" dirty="0" smtClean="0">
              <a:solidFill>
                <a:srgbClr val="FF0000"/>
              </a:solidFill>
              <a:latin typeface="Majestic" pitchFamily="66" charset="0"/>
              <a:ea typeface="+mj-ea"/>
              <a:cs typeface="+mj-cs"/>
            </a:endParaRPr>
          </a:p>
          <a:p>
            <a:pPr algn="ctr">
              <a:lnSpc>
                <a:spcPct val="118000"/>
              </a:lnSpc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/>
            </a:pPr>
            <a:endParaRPr lang="ru-RU" sz="6000" b="1" kern="0" dirty="0" smtClean="0">
              <a:solidFill>
                <a:srgbClr val="FF0000"/>
              </a:solidFill>
              <a:latin typeface="Majestic" pitchFamily="66" charset="0"/>
              <a:ea typeface="+mj-ea"/>
              <a:cs typeface="+mj-cs"/>
            </a:endParaRPr>
          </a:p>
          <a:p>
            <a:pPr algn="ctr">
              <a:lnSpc>
                <a:spcPct val="118000"/>
              </a:lnSpc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/>
            </a:pPr>
            <a:r>
              <a:rPr lang="ru-RU" sz="4000" b="1" kern="0" dirty="0" smtClean="0">
                <a:solidFill>
                  <a:srgbClr val="002060"/>
                </a:solidFill>
                <a:latin typeface="Majestic" pitchFamily="66" charset="0"/>
                <a:ea typeface="+mj-ea"/>
                <a:cs typeface="+mj-cs"/>
              </a:rPr>
              <a:t>Тема урока:</a:t>
            </a:r>
          </a:p>
          <a:p>
            <a:pPr algn="ctr">
              <a:lnSpc>
                <a:spcPct val="118000"/>
              </a:lnSpc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/>
            </a:pPr>
            <a:r>
              <a:rPr lang="ru-RU" sz="6000" b="1" kern="0" dirty="0" smtClean="0">
                <a:solidFill>
                  <a:srgbClr val="FF0000"/>
                </a:solidFill>
                <a:latin typeface="Majestic" pitchFamily="66" charset="0"/>
                <a:ea typeface="+mj-ea"/>
                <a:cs typeface="+mj-cs"/>
              </a:rPr>
              <a:t>Мифологические темы</a:t>
            </a:r>
          </a:p>
          <a:p>
            <a:pPr algn="ctr">
              <a:lnSpc>
                <a:spcPct val="118000"/>
              </a:lnSpc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/>
            </a:pPr>
            <a:r>
              <a:rPr lang="ru-RU" sz="6000" b="1" kern="0" dirty="0" smtClean="0">
                <a:solidFill>
                  <a:srgbClr val="FF0000"/>
                </a:solidFill>
                <a:latin typeface="Majestic" pitchFamily="66" charset="0"/>
                <a:ea typeface="+mj-ea"/>
                <a:cs typeface="+mj-cs"/>
              </a:rPr>
              <a:t> в искусстве разных эпох</a:t>
            </a:r>
            <a:endParaRPr lang="en-US" sz="6000" b="1" kern="0" dirty="0">
              <a:solidFill>
                <a:srgbClr val="FF0000"/>
              </a:solidFill>
              <a:latin typeface="Majestic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Одиссей и сирены. Древнегреческая роспись, 5 век до н.э.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483" y="2075284"/>
            <a:ext cx="4952517" cy="4782716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07504" y="116632"/>
            <a:ext cx="597666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effectLst/>
                <a:latin typeface="Monotype Corsiva" pitchFamily="66" charset="0"/>
              </a:rPr>
              <a:t>Прежде всего ты сирен повстречаешь, которые пеньем</a:t>
            </a:r>
            <a:br>
              <a:rPr lang="ru-RU" sz="2000" dirty="0">
                <a:effectLst/>
                <a:latin typeface="Monotype Corsiva" pitchFamily="66" charset="0"/>
              </a:rPr>
            </a:br>
            <a:r>
              <a:rPr lang="ru-RU" sz="2000" dirty="0">
                <a:effectLst/>
                <a:latin typeface="Monotype Corsiva" pitchFamily="66" charset="0"/>
              </a:rPr>
              <a:t>Всех обольщают людей, какой бы ни встретился с ними.</a:t>
            </a:r>
            <a:br>
              <a:rPr lang="ru-RU" sz="2000" dirty="0">
                <a:effectLst/>
                <a:latin typeface="Monotype Corsiva" pitchFamily="66" charset="0"/>
              </a:rPr>
            </a:br>
            <a:r>
              <a:rPr lang="ru-RU" sz="2000" dirty="0">
                <a:effectLst/>
                <a:latin typeface="Monotype Corsiva" pitchFamily="66" charset="0"/>
              </a:rPr>
              <a:t>Кто, по незнанью приблизившись к ним, их голос услышит,</a:t>
            </a:r>
            <a:br>
              <a:rPr lang="ru-RU" sz="2000" dirty="0">
                <a:effectLst/>
                <a:latin typeface="Monotype Corsiva" pitchFamily="66" charset="0"/>
              </a:rPr>
            </a:br>
            <a:r>
              <a:rPr lang="ru-RU" sz="2000" dirty="0">
                <a:effectLst/>
                <a:latin typeface="Monotype Corsiva" pitchFamily="66" charset="0"/>
              </a:rPr>
              <a:t>Тот не вернется домой никогда. Ни супруга, ни дети</a:t>
            </a:r>
            <a:br>
              <a:rPr lang="ru-RU" sz="2000" dirty="0">
                <a:effectLst/>
                <a:latin typeface="Monotype Corsiva" pitchFamily="66" charset="0"/>
              </a:rPr>
            </a:br>
            <a:r>
              <a:rPr lang="ru-RU" sz="2000" dirty="0">
                <a:effectLst/>
                <a:latin typeface="Monotype Corsiva" pitchFamily="66" charset="0"/>
              </a:rPr>
              <a:t>Не побегут никогда ему с радостным криком навстречу.</a:t>
            </a:r>
            <a:br>
              <a:rPr lang="ru-RU" sz="2000" dirty="0">
                <a:effectLst/>
                <a:latin typeface="Monotype Corsiva" pitchFamily="66" charset="0"/>
              </a:rPr>
            </a:br>
            <a:r>
              <a:rPr lang="ru-RU" sz="2000" dirty="0">
                <a:effectLst/>
                <a:latin typeface="Monotype Corsiva" pitchFamily="66" charset="0"/>
              </a:rPr>
              <a:t>Звонкою песнью своею его очаруют сирены,</a:t>
            </a:r>
            <a:br>
              <a:rPr lang="ru-RU" sz="2000" dirty="0">
                <a:effectLst/>
                <a:latin typeface="Monotype Corsiva" pitchFamily="66" charset="0"/>
              </a:rPr>
            </a:br>
            <a:r>
              <a:rPr lang="ru-RU" sz="2000" dirty="0">
                <a:effectLst/>
                <a:latin typeface="Monotype Corsiva" pitchFamily="66" charset="0"/>
              </a:rPr>
              <a:t>Сидя на мягком лугу. Вокруг же огромные тлеют</a:t>
            </a:r>
            <a:br>
              <a:rPr lang="ru-RU" sz="2000" dirty="0">
                <a:effectLst/>
                <a:latin typeface="Monotype Corsiva" pitchFamily="66" charset="0"/>
              </a:rPr>
            </a:br>
            <a:r>
              <a:rPr lang="ru-RU" sz="2000" dirty="0">
                <a:effectLst/>
                <a:latin typeface="Monotype Corsiva" pitchFamily="66" charset="0"/>
              </a:rPr>
              <a:t>Груды костей человечьих, обтянутых сморщенной кожей.</a:t>
            </a:r>
            <a:br>
              <a:rPr lang="ru-RU" sz="2000" dirty="0">
                <a:effectLst/>
                <a:latin typeface="Monotype Corsiva" pitchFamily="66" charset="0"/>
              </a:rPr>
            </a:br>
            <a:r>
              <a:rPr lang="ru-RU" sz="2000" dirty="0">
                <a:effectLst/>
                <a:latin typeface="Monotype Corsiva" pitchFamily="66" charset="0"/>
              </a:rPr>
              <a:t>Мимо корабль твой гони. Залепи товарищам уши,</a:t>
            </a:r>
            <a:br>
              <a:rPr lang="ru-RU" sz="2000" dirty="0">
                <a:effectLst/>
                <a:latin typeface="Monotype Corsiva" pitchFamily="66" charset="0"/>
              </a:rPr>
            </a:br>
            <a:r>
              <a:rPr lang="ru-RU" sz="2000" dirty="0">
                <a:effectLst/>
                <a:latin typeface="Monotype Corsiva" pitchFamily="66" charset="0"/>
              </a:rPr>
              <a:t>Воск размягчив </a:t>
            </a:r>
            <a:r>
              <a:rPr lang="ru-RU" sz="2000" dirty="0" err="1">
                <a:effectLst/>
                <a:latin typeface="Monotype Corsiva" pitchFamily="66" charset="0"/>
              </a:rPr>
              <a:t>медосладкий</a:t>
            </a:r>
            <a:r>
              <a:rPr lang="ru-RU" sz="2000" dirty="0">
                <a:effectLst/>
                <a:latin typeface="Monotype Corsiva" pitchFamily="66" charset="0"/>
              </a:rPr>
              <a:t>, чтоб их ни один не услышал</a:t>
            </a:r>
            <a:br>
              <a:rPr lang="ru-RU" sz="2000" dirty="0">
                <a:effectLst/>
                <a:latin typeface="Monotype Corsiva" pitchFamily="66" charset="0"/>
              </a:rPr>
            </a:br>
            <a:r>
              <a:rPr lang="ru-RU" sz="2000" dirty="0">
                <a:effectLst/>
                <a:latin typeface="Monotype Corsiva" pitchFamily="66" charset="0"/>
              </a:rPr>
              <a:t>Спутник. А если ты сам пожелаешь, то можешь послушать.</a:t>
            </a:r>
            <a:br>
              <a:rPr lang="ru-RU" sz="2000" dirty="0">
                <a:effectLst/>
                <a:latin typeface="Monotype Corsiva" pitchFamily="66" charset="0"/>
              </a:rPr>
            </a:br>
            <a:r>
              <a:rPr lang="ru-RU" sz="2000" dirty="0">
                <a:effectLst/>
                <a:latin typeface="Monotype Corsiva" pitchFamily="66" charset="0"/>
              </a:rPr>
              <a:t>Пусть лишь товарищи, руки и ноги связав тебе крепко,</a:t>
            </a:r>
            <a:br>
              <a:rPr lang="ru-RU" sz="2000" dirty="0">
                <a:effectLst/>
                <a:latin typeface="Monotype Corsiva" pitchFamily="66" charset="0"/>
              </a:rPr>
            </a:br>
            <a:r>
              <a:rPr lang="ru-RU" sz="2000" dirty="0">
                <a:effectLst/>
                <a:latin typeface="Monotype Corsiva" pitchFamily="66" charset="0"/>
              </a:rPr>
              <a:t>Стоя привяжут концами тебя к основанию мачты,</a:t>
            </a:r>
            <a:br>
              <a:rPr lang="ru-RU" sz="2000" dirty="0">
                <a:effectLst/>
                <a:latin typeface="Monotype Corsiva" pitchFamily="66" charset="0"/>
              </a:rPr>
            </a:br>
            <a:r>
              <a:rPr lang="ru-RU" sz="2000" dirty="0">
                <a:effectLst/>
                <a:latin typeface="Monotype Corsiva" pitchFamily="66" charset="0"/>
              </a:rPr>
              <a:t>Чтоб наслаждаться ты мог, обеим внимая сиренам.</a:t>
            </a:r>
            <a:br>
              <a:rPr lang="ru-RU" sz="2000" dirty="0">
                <a:effectLst/>
                <a:latin typeface="Monotype Corsiva" pitchFamily="66" charset="0"/>
              </a:rPr>
            </a:br>
            <a:r>
              <a:rPr lang="ru-RU" sz="2000" dirty="0">
                <a:effectLst/>
                <a:latin typeface="Monotype Corsiva" pitchFamily="66" charset="0"/>
              </a:rPr>
              <a:t>Если ж ты станешь просить и себя развязать им прикажешь,</a:t>
            </a:r>
            <a:br>
              <a:rPr lang="ru-RU" sz="2000" dirty="0">
                <a:effectLst/>
                <a:latin typeface="Monotype Corsiva" pitchFamily="66" charset="0"/>
              </a:rPr>
            </a:br>
            <a:r>
              <a:rPr lang="ru-RU" sz="2000" dirty="0">
                <a:effectLst/>
                <a:latin typeface="Monotype Corsiva" pitchFamily="66" charset="0"/>
              </a:rPr>
              <a:t>Пусть они еще больше ремней на тебя намотают.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35696" y="6165304"/>
            <a:ext cx="38884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Одиссей и сирены. Древнегреческая роспись, 5 век до н.э.</a:t>
            </a:r>
          </a:p>
        </p:txBody>
      </p:sp>
    </p:spTree>
  </p:cSld>
  <p:clrMapOvr>
    <a:masterClrMapping/>
  </p:clrMapOvr>
  <p:transition spd="slow">
    <p:strips dir="r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http://smallbay.ru/images9/waterhouse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0" y="1988840"/>
            <a:ext cx="9140260" cy="443164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907704" y="6381328"/>
            <a:ext cx="54726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/>
              <a:t>Уотерхаус</a:t>
            </a:r>
            <a:r>
              <a:rPr lang="ru-RU" sz="1600" dirty="0"/>
              <a:t> Джон </a:t>
            </a:r>
            <a:r>
              <a:rPr lang="ru-RU" sz="1600" dirty="0" smtClean="0"/>
              <a:t>Уильям. Одиссей и сирены</a:t>
            </a:r>
            <a:endParaRPr lang="ru-RU" sz="1600" dirty="0"/>
          </a:p>
        </p:txBody>
      </p:sp>
    </p:spTree>
  </p:cSld>
  <p:clrMapOvr>
    <a:masterClrMapping/>
  </p:clrMapOvr>
  <p:transition spd="slow">
    <p:strips dir="r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http://files.smallbay.ru/images9/waterhouse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923928" cy="686687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139952" y="620688"/>
            <a:ext cx="4572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effectLst/>
                <a:latin typeface="Monotype Corsiva" pitchFamily="66" charset="0"/>
              </a:rPr>
              <a:t>Любопытная Пандора тайно сняла с сосуда крышку, и разлетелись по всей земле те бедствия, которые были некогда в нем заключены. Только одна Надежда осталась на дне громадного сосуда. Крышка сосуда снова захлопнулась, и не вылетела Надежда из дома </a:t>
            </a:r>
            <a:r>
              <a:rPr lang="ru-RU" sz="2000" dirty="0" err="1">
                <a:effectLst/>
                <a:latin typeface="Monotype Corsiva" pitchFamily="66" charset="0"/>
              </a:rPr>
              <a:t>Эпиметея</a:t>
            </a:r>
            <a:r>
              <a:rPr lang="ru-RU" sz="2000" dirty="0">
                <a:effectLst/>
                <a:latin typeface="Monotype Corsiva" pitchFamily="66" charset="0"/>
              </a:rPr>
              <a:t>. Этого не пожелал громовержец Зевс. Счастливо жили раньше люди, не зная зла, тяжелого труда и губительных болезней. Теперь мириады бедствий распространились среди людей. Теперь злом наполнялись и земля, и море. Незваными и днем, и ночью приходят к людям зло и болезни, страдания несут они с собой людям. Неслышными шагами, молча приходят они, так как лишил их Зевс дара речи, - он сотворил зло и болезни немыми.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95936" y="6093296"/>
            <a:ext cx="4032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/>
              <a:t>Уотерхаус</a:t>
            </a:r>
            <a:r>
              <a:rPr lang="ru-RU" sz="1600" dirty="0"/>
              <a:t> Джон </a:t>
            </a:r>
            <a:r>
              <a:rPr lang="ru-RU" sz="1600" dirty="0" smtClean="0"/>
              <a:t>Уильям.</a:t>
            </a:r>
          </a:p>
          <a:p>
            <a:r>
              <a:rPr lang="ru-RU" sz="1600" dirty="0" smtClean="0"/>
              <a:t>Пандора, открывающая ларец, 1896</a:t>
            </a:r>
          </a:p>
        </p:txBody>
      </p:sp>
    </p:spTree>
  </p:cSld>
  <p:clrMapOvr>
    <a:masterClrMapping/>
  </p:clrMapOvr>
  <p:transition spd="slow">
    <p:strips dir="r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4" descr="Сандро Боттичелли. Паллада и Кентав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95837" cy="6858000"/>
          </a:xfrm>
          <a:prstGeom prst="rect">
            <a:avLst/>
          </a:prstGeom>
          <a:noFill/>
          <a:ln w="9525">
            <a:solidFill>
              <a:srgbClr val="33CCFF"/>
            </a:solidFill>
            <a:miter lim="800000"/>
            <a:headEnd/>
            <a:tailEnd/>
          </a:ln>
        </p:spPr>
      </p:pic>
      <p:sp>
        <p:nvSpPr>
          <p:cNvPr id="6148" name="Text Box 5"/>
          <p:cNvSpPr txBox="1">
            <a:spLocks noChangeArrowheads="1"/>
          </p:cNvSpPr>
          <p:nvPr/>
        </p:nvSpPr>
        <p:spPr bwMode="auto">
          <a:xfrm>
            <a:off x="5076056" y="6093296"/>
            <a:ext cx="23763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dirty="0" err="1"/>
              <a:t>Сандро</a:t>
            </a:r>
            <a:r>
              <a:rPr lang="ru-RU" sz="1600" dirty="0"/>
              <a:t> </a:t>
            </a:r>
            <a:r>
              <a:rPr lang="ru-RU" sz="1600" dirty="0" smtClean="0"/>
              <a:t>Боттичелли</a:t>
            </a:r>
            <a:r>
              <a:rPr lang="ru-RU" sz="1600" dirty="0"/>
              <a:t>. Паллада и Кентавр</a:t>
            </a: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Serov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417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123728" y="6381328"/>
            <a:ext cx="3286125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1600" dirty="0"/>
              <a:t>В.Серов. Похищение </a:t>
            </a:r>
            <a:r>
              <a:rPr lang="ru-RU" sz="1600" dirty="0" smtClean="0"/>
              <a:t>Европы</a:t>
            </a:r>
            <a:endParaRPr lang="ru-RU" dirty="0">
              <a:solidFill>
                <a:srgbClr val="33CC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gal_01_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0"/>
            <a:ext cx="7812360" cy="65080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700338" y="6491288"/>
            <a:ext cx="41036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dirty="0"/>
              <a:t>Франсуа Буше. Похищение Европы</a:t>
            </a: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gal_07_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652120" cy="69036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5868144" y="6021288"/>
            <a:ext cx="28797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dirty="0"/>
              <a:t>Микеланджело </a:t>
            </a:r>
            <a:r>
              <a:rPr lang="ru-RU" sz="1600" dirty="0" err="1"/>
              <a:t>Мериси</a:t>
            </a:r>
            <a:r>
              <a:rPr lang="ru-RU" sz="1600" dirty="0"/>
              <a:t> да Караваджо. Нарцисс.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24128" y="188640"/>
            <a:ext cx="331236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effectLst/>
                <a:latin typeface="Monotype Corsiva" pitchFamily="66" charset="0"/>
              </a:rPr>
              <a:t>Нарциссу предсказали, </a:t>
            </a:r>
            <a:r>
              <a:rPr lang="ru-RU" sz="2000" dirty="0">
                <a:effectLst/>
                <a:latin typeface="Monotype Corsiva" pitchFamily="66" charset="0"/>
              </a:rPr>
              <a:t>что тот будет жить долго, если не увидит своего отражения. Когда Нарциссу было 16 лет, его полюбила </a:t>
            </a:r>
            <a:r>
              <a:rPr lang="ru-RU" sz="2000" dirty="0" smtClean="0">
                <a:effectLst/>
                <a:latin typeface="Monotype Corsiva" pitchFamily="66" charset="0"/>
              </a:rPr>
              <a:t>нимфа Эхо. </a:t>
            </a:r>
            <a:r>
              <a:rPr lang="ru-RU" sz="2000" dirty="0">
                <a:effectLst/>
                <a:latin typeface="Monotype Corsiva" pitchFamily="66" charset="0"/>
              </a:rPr>
              <a:t>Прекрасный, но холодный и гордый, отвергнув любовь нимфы, он был наказан богиней.</a:t>
            </a:r>
          </a:p>
          <a:p>
            <a:r>
              <a:rPr lang="ru-RU" sz="2000" dirty="0">
                <a:effectLst/>
                <a:latin typeface="Monotype Corsiva" pitchFamily="66" charset="0"/>
              </a:rPr>
              <a:t>Во время охоты он увидел в реке своё отражение, влюбился в самого себя, не смог с ним расстаться и умер от голода и страдания. Когда пришли за его телом, его там не было, но на том месте, где оно должно было быть, вырос цветок </a:t>
            </a:r>
            <a:r>
              <a:rPr lang="ru-RU" sz="2000" dirty="0" smtClean="0">
                <a:effectLst/>
                <a:latin typeface="Monotype Corsiva" pitchFamily="66" charset="0"/>
              </a:rPr>
              <a:t>нарцисс</a:t>
            </a:r>
            <a:endParaRPr lang="ru-RU" sz="2000" dirty="0">
              <a:effectLst/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4581128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effectLst/>
                <a:latin typeface="Monotype Corsiva" pitchFamily="66" charset="0"/>
              </a:rPr>
              <a:t>И в отрубленном состоянии взгляд головы горгоны сохранял способность превращать людей в камень. Персей воспользовался головой Медузы в бою с </a:t>
            </a:r>
            <a:r>
              <a:rPr lang="ru-RU" dirty="0" err="1" smtClean="0">
                <a:effectLst/>
                <a:latin typeface="Monotype Corsiva" pitchFamily="66" charset="0"/>
              </a:rPr>
              <a:t>драконоподобным</a:t>
            </a:r>
            <a:r>
              <a:rPr lang="ru-RU" dirty="0" smtClean="0">
                <a:effectLst/>
                <a:latin typeface="Monotype Corsiva" pitchFamily="66" charset="0"/>
              </a:rPr>
              <a:t> </a:t>
            </a:r>
            <a:r>
              <a:rPr lang="ru-RU" dirty="0">
                <a:effectLst/>
                <a:latin typeface="Monotype Corsiva" pitchFamily="66" charset="0"/>
              </a:rPr>
              <a:t>морским </a:t>
            </a:r>
            <a:r>
              <a:rPr lang="ru-RU" dirty="0" smtClean="0">
                <a:effectLst/>
                <a:latin typeface="Monotype Corsiva" pitchFamily="66" charset="0"/>
              </a:rPr>
              <a:t>чудовищем, </a:t>
            </a:r>
            <a:r>
              <a:rPr lang="ru-RU" dirty="0">
                <a:effectLst/>
                <a:latin typeface="Monotype Corsiva" pitchFamily="66" charset="0"/>
              </a:rPr>
              <a:t>которое было послано Посейдоном опустошать Эфиопию. Показав лик </a:t>
            </a:r>
            <a:r>
              <a:rPr lang="ru-RU" dirty="0" smtClean="0">
                <a:effectLst/>
                <a:latin typeface="Monotype Corsiva" pitchFamily="66" charset="0"/>
              </a:rPr>
              <a:t>Медузы, </a:t>
            </a:r>
            <a:r>
              <a:rPr lang="ru-RU" dirty="0">
                <a:effectLst/>
                <a:latin typeface="Monotype Corsiva" pitchFamily="66" charset="0"/>
              </a:rPr>
              <a:t>Персей превратил её в камень и спас Андромеду, царскую </a:t>
            </a:r>
            <a:r>
              <a:rPr lang="ru-RU" dirty="0" smtClean="0">
                <a:effectLst/>
                <a:latin typeface="Monotype Corsiva" pitchFamily="66" charset="0"/>
              </a:rPr>
              <a:t>дочь. </a:t>
            </a:r>
            <a:r>
              <a:rPr lang="ru-RU" dirty="0">
                <a:effectLst/>
                <a:latin typeface="Monotype Corsiva" pitchFamily="66" charset="0"/>
              </a:rPr>
              <a:t>Перед этим он превратил в камень титана Атланта, поддерживающего небесный свод неподалеку от острова горгон, и тот превратился в гору Атлас в современном Марокко.</a:t>
            </a:r>
          </a:p>
          <a:p>
            <a:r>
              <a:rPr lang="ru-RU" dirty="0">
                <a:effectLst/>
                <a:latin typeface="Monotype Corsiva" pitchFamily="66" charset="0"/>
              </a:rPr>
              <a:t>Позднее Персей таким же образом обратил в камень царя </a:t>
            </a:r>
            <a:r>
              <a:rPr lang="ru-RU" dirty="0" err="1">
                <a:effectLst/>
                <a:latin typeface="Monotype Corsiva" pitchFamily="66" charset="0"/>
              </a:rPr>
              <a:t>Полидекта</a:t>
            </a:r>
            <a:r>
              <a:rPr lang="ru-RU" dirty="0">
                <a:effectLst/>
                <a:latin typeface="Monotype Corsiva" pitchFamily="66" charset="0"/>
              </a:rPr>
              <a:t> и его прислужников, преследовавших Данаю, мать Персея. Затем голова Медузы была помещена на эгиду Афины</a:t>
            </a:r>
            <a:r>
              <a:rPr lang="ru-RU" sz="2000" dirty="0">
                <a:effectLst/>
                <a:latin typeface="Monotype Corsiva" pitchFamily="66" charset="0"/>
              </a:rPr>
              <a:t> </a:t>
            </a:r>
          </a:p>
        </p:txBody>
      </p:sp>
      <p:pic>
        <p:nvPicPr>
          <p:cNvPr id="10250" name="Picture 10" descr="File:Rubens Medusa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6992"/>
            <a:ext cx="8568952" cy="426305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51520" y="4005064"/>
            <a:ext cx="3695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«Голова Медузы», Рубенс (1618)</a:t>
            </a:r>
            <a:endParaRPr lang="ru-RU" dirty="0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Риччи Персей обращает Финея в камен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8244408" cy="687033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116632"/>
            <a:ext cx="41431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Себастьяно</a:t>
            </a:r>
            <a:r>
              <a:rPr lang="ru-RU" dirty="0"/>
              <a:t> </a:t>
            </a:r>
            <a:r>
              <a:rPr lang="ru-RU" dirty="0" err="1"/>
              <a:t>Риччи</a:t>
            </a:r>
            <a:r>
              <a:rPr lang="ru-RU" dirty="0"/>
              <a:t>  </a:t>
            </a:r>
            <a:endParaRPr lang="ru-RU" dirty="0" smtClean="0"/>
          </a:p>
          <a:p>
            <a:r>
              <a:rPr lang="ru-RU" dirty="0" smtClean="0"/>
              <a:t>Персей обращает </a:t>
            </a:r>
            <a:r>
              <a:rPr lang="ru-RU" dirty="0" err="1" smtClean="0"/>
              <a:t>Финея</a:t>
            </a:r>
            <a:r>
              <a:rPr lang="ru-RU" dirty="0" smtClean="0"/>
              <a:t> в камень</a:t>
            </a:r>
            <a:endParaRPr lang="ru-RU" dirty="0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http://dataforum.ks.ua/attachments/filosofiya/53279d1226046630-mify-i-legendy-drevnego-mira-gerakl-1-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264696" cy="6873267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300192" y="188640"/>
            <a:ext cx="298782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effectLst/>
                <a:latin typeface="Monotype Corsiva" pitchFamily="66" charset="0"/>
              </a:rPr>
              <a:t>По приказу царя </a:t>
            </a:r>
            <a:r>
              <a:rPr lang="ru-RU" dirty="0" err="1">
                <a:effectLst/>
                <a:latin typeface="Monotype Corsiva" pitchFamily="66" charset="0"/>
              </a:rPr>
              <a:t>Еврисфея</a:t>
            </a:r>
            <a:r>
              <a:rPr lang="ru-RU" dirty="0">
                <a:effectLst/>
                <a:latin typeface="Monotype Corsiva" pitchFamily="66" charset="0"/>
              </a:rPr>
              <a:t> Геракл и </a:t>
            </a:r>
            <a:r>
              <a:rPr lang="ru-RU" dirty="0" err="1" smtClean="0">
                <a:effectLst/>
                <a:latin typeface="Monotype Corsiva" pitchFamily="66" charset="0"/>
              </a:rPr>
              <a:t>Иолай</a:t>
            </a:r>
            <a:r>
              <a:rPr lang="ru-RU" dirty="0" smtClean="0">
                <a:effectLst/>
                <a:latin typeface="Monotype Corsiva" pitchFamily="66" charset="0"/>
              </a:rPr>
              <a:t> </a:t>
            </a:r>
            <a:r>
              <a:rPr lang="ru-RU" dirty="0">
                <a:effectLst/>
                <a:latin typeface="Monotype Corsiva" pitchFamily="66" charset="0"/>
              </a:rPr>
              <a:t> направились на поиски гидры и по совету Афины сразили </a:t>
            </a:r>
            <a:r>
              <a:rPr lang="ru-RU" dirty="0" smtClean="0">
                <a:effectLst/>
                <a:latin typeface="Monotype Corsiva" pitchFamily="66" charset="0"/>
              </a:rPr>
              <a:t>ее. </a:t>
            </a:r>
            <a:r>
              <a:rPr lang="ru-RU" dirty="0" err="1" smtClean="0">
                <a:effectLst/>
                <a:latin typeface="Monotype Corsiva" pitchFamily="66" charset="0"/>
              </a:rPr>
              <a:t>Иолай</a:t>
            </a:r>
            <a:r>
              <a:rPr lang="ru-RU" dirty="0" smtClean="0">
                <a:effectLst/>
                <a:latin typeface="Monotype Corsiva" pitchFamily="66" charset="0"/>
              </a:rPr>
              <a:t> </a:t>
            </a:r>
            <a:r>
              <a:rPr lang="ru-RU" dirty="0">
                <a:effectLst/>
                <a:latin typeface="Monotype Corsiva" pitchFamily="66" charset="0"/>
              </a:rPr>
              <a:t>прижигал гидре головы</a:t>
            </a:r>
            <a:r>
              <a:rPr lang="ru-RU" dirty="0" smtClean="0">
                <a:effectLst/>
                <a:latin typeface="Monotype Corsiva" pitchFamily="66" charset="0"/>
              </a:rPr>
              <a:t>,  </a:t>
            </a:r>
            <a:r>
              <a:rPr lang="ru-RU" dirty="0">
                <a:effectLst/>
                <a:latin typeface="Monotype Corsiva" pitchFamily="66" charset="0"/>
              </a:rPr>
              <a:t>а Геракл поразил ее </a:t>
            </a:r>
            <a:r>
              <a:rPr lang="ru-RU" dirty="0" smtClean="0">
                <a:effectLst/>
                <a:latin typeface="Monotype Corsiva" pitchFamily="66" charset="0"/>
              </a:rPr>
              <a:t>косой. </a:t>
            </a:r>
            <a:r>
              <a:rPr lang="ru-RU" dirty="0">
                <a:effectLst/>
                <a:latin typeface="Monotype Corsiva" pitchFamily="66" charset="0"/>
              </a:rPr>
              <a:t>На помощь гидре выполз рак </a:t>
            </a:r>
            <a:r>
              <a:rPr lang="ru-RU" dirty="0" smtClean="0">
                <a:effectLst/>
                <a:latin typeface="Monotype Corsiva" pitchFamily="66" charset="0"/>
              </a:rPr>
              <a:t>. </a:t>
            </a:r>
            <a:r>
              <a:rPr lang="ru-RU" dirty="0">
                <a:effectLst/>
                <a:latin typeface="Monotype Corsiva" pitchFamily="66" charset="0"/>
              </a:rPr>
              <a:t>Срубив бессмертную голову, Геракл зарыл ее в земле и навалил тяжелый камень у дороги, едущей через </a:t>
            </a:r>
            <a:r>
              <a:rPr lang="ru-RU" dirty="0" err="1">
                <a:effectLst/>
                <a:latin typeface="Monotype Corsiva" pitchFamily="66" charset="0"/>
              </a:rPr>
              <a:t>Лерну</a:t>
            </a:r>
            <a:r>
              <a:rPr lang="ru-RU" dirty="0">
                <a:effectLst/>
                <a:latin typeface="Monotype Corsiva" pitchFamily="66" charset="0"/>
              </a:rPr>
              <a:t> на </a:t>
            </a:r>
            <a:r>
              <a:rPr lang="ru-RU" dirty="0" err="1" smtClean="0">
                <a:effectLst/>
                <a:latin typeface="Monotype Corsiva" pitchFamily="66" charset="0"/>
              </a:rPr>
              <a:t>Элеунт</a:t>
            </a:r>
            <a:r>
              <a:rPr lang="ru-RU" dirty="0" smtClean="0">
                <a:effectLst/>
                <a:latin typeface="Monotype Corsiva" pitchFamily="66" charset="0"/>
              </a:rPr>
              <a:t>. </a:t>
            </a:r>
            <a:r>
              <a:rPr lang="ru-RU" dirty="0">
                <a:effectLst/>
                <a:latin typeface="Monotype Corsiva" pitchFamily="66" charset="0"/>
              </a:rPr>
              <a:t>В желчи гидры Геракл смочил острия своих стрел</a:t>
            </a:r>
          </a:p>
        </p:txBody>
      </p:sp>
    </p:spTree>
  </p:cSld>
  <p:clrMapOvr>
    <a:masterClrMapping/>
  </p:clrMapOvr>
  <p:transition spd="slow">
    <p:strips dir="r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Сирин и Алконост. Песнь радости и печали. 1896, холст, масло, 164х297 см. Васнецов Виктор (1848-1926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9144000" cy="492633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547664" y="5805264"/>
            <a:ext cx="5472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Васнецов Виктор (1848-1926): </a:t>
            </a:r>
            <a:endParaRPr lang="ru-RU" dirty="0" smtClean="0"/>
          </a:p>
          <a:p>
            <a:r>
              <a:rPr lang="ru-RU" dirty="0" smtClean="0"/>
              <a:t>Сирин </a:t>
            </a:r>
            <a:r>
              <a:rPr lang="ru-RU" dirty="0"/>
              <a:t>и Алконост. Песнь радости и печали. 1896</a:t>
            </a:r>
          </a:p>
        </p:txBody>
      </p:sp>
    </p:spTree>
  </p:cSld>
  <p:clrMapOvr>
    <a:masterClrMapping/>
  </p:clrMapOvr>
  <p:transition spd="slow">
    <p:strips dir="r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 descr="FZ2K2NLWKGL2TG4O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0"/>
            <a:ext cx="58197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6443663" y="5157788"/>
            <a:ext cx="2376487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b="1">
                <a:solidFill>
                  <a:srgbClr val="FF8B17"/>
                </a:solidFill>
                <a:effectLst/>
              </a:rPr>
              <a:t>Кратер</a:t>
            </a:r>
            <a:r>
              <a:rPr lang="ru-RU">
                <a:solidFill>
                  <a:srgbClr val="FF8B17"/>
                </a:solidFill>
                <a:effectLst/>
              </a:rPr>
              <a:t> </a:t>
            </a:r>
          </a:p>
          <a:p>
            <a:pPr algn="r"/>
            <a:r>
              <a:rPr lang="ru-RU">
                <a:solidFill>
                  <a:srgbClr val="FF8B17"/>
                </a:solidFill>
                <a:effectLst/>
              </a:rPr>
              <a:t>Круг мастера Антимена   Около 500 г. до н.э. </a:t>
            </a: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 descr="H_40EZVK_403DSN4VI2C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0"/>
            <a:ext cx="4841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6011863" y="4365625"/>
            <a:ext cx="2843212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b="1">
                <a:solidFill>
                  <a:srgbClr val="FF8B17"/>
                </a:solidFill>
                <a:effectLst/>
              </a:rPr>
              <a:t>Амфора. Афина и Гермес. Оборот: Геракл и немейский лев</a:t>
            </a:r>
            <a:r>
              <a:rPr lang="ru-RU">
                <a:solidFill>
                  <a:srgbClr val="FF8B17"/>
                </a:solidFill>
                <a:effectLst/>
              </a:rPr>
              <a:t> </a:t>
            </a:r>
          </a:p>
          <a:p>
            <a:pPr algn="r"/>
            <a:r>
              <a:rPr lang="ru-RU">
                <a:solidFill>
                  <a:srgbClr val="FF8B17"/>
                </a:solidFill>
                <a:effectLst/>
              </a:rPr>
              <a:t>Мастер Диосфоса   490-480 гг. до н.э. </a:t>
            </a: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 descr="PROCZSDEU0K1SF3M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888" y="0"/>
            <a:ext cx="59388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6156325" y="5589588"/>
            <a:ext cx="26638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b="1">
                <a:solidFill>
                  <a:srgbClr val="FF8B17"/>
                </a:solidFill>
                <a:effectLst/>
              </a:rPr>
              <a:t>Гидрия. Гермес и менады</a:t>
            </a:r>
            <a:r>
              <a:rPr lang="ru-RU">
                <a:solidFill>
                  <a:srgbClr val="FF8B17"/>
                </a:solidFill>
                <a:effectLst/>
              </a:rPr>
              <a:t> </a:t>
            </a:r>
          </a:p>
          <a:p>
            <a:pPr algn="r"/>
            <a:r>
              <a:rPr lang="ru-RU">
                <a:solidFill>
                  <a:srgbClr val="FF8B17"/>
                </a:solidFill>
                <a:effectLst/>
              </a:rPr>
              <a:t>Евхарид   490-е гг. до н.э. </a:t>
            </a: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124744"/>
            <a:ext cx="81369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dirty="0" smtClean="0">
              <a:solidFill>
                <a:srgbClr val="C00000"/>
              </a:solidFill>
            </a:endParaRPr>
          </a:p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Задание: </a:t>
            </a:r>
          </a:p>
          <a:p>
            <a:r>
              <a:rPr lang="ru-RU" sz="3200" dirty="0" smtClean="0">
                <a:solidFill>
                  <a:srgbClr val="C00000"/>
                </a:solidFill>
              </a:rPr>
              <a:t>Подготовить компьютерную презентацию «Мифологические темы в искусстве </a:t>
            </a:r>
          </a:p>
          <a:p>
            <a:pPr>
              <a:buNone/>
            </a:pPr>
            <a:r>
              <a:rPr lang="ru-RU" sz="3200" dirty="0" smtClean="0">
                <a:solidFill>
                  <a:srgbClr val="C00000"/>
                </a:solidFill>
              </a:rPr>
              <a:t>С. Боттичелли, Джорджоне, Рафаэль </a:t>
            </a:r>
            <a:r>
              <a:rPr lang="ru-RU" sz="3200" dirty="0" err="1" smtClean="0">
                <a:solidFill>
                  <a:srgbClr val="C00000"/>
                </a:solidFill>
              </a:rPr>
              <a:t>Санти</a:t>
            </a:r>
            <a:r>
              <a:rPr lang="ru-RU" sz="3200" dirty="0" smtClean="0">
                <a:solidFill>
                  <a:srgbClr val="C00000"/>
                </a:solidFill>
              </a:rPr>
              <a:t>», используя информацию  из Интернета  и прислать на </a:t>
            </a:r>
            <a:r>
              <a:rPr lang="ru-RU" sz="3200" dirty="0" err="1" smtClean="0">
                <a:solidFill>
                  <a:srgbClr val="C00000"/>
                </a:solidFill>
              </a:rPr>
              <a:t>эл.адрес</a:t>
            </a:r>
            <a:r>
              <a:rPr lang="ru-RU" sz="3200" dirty="0" smtClean="0">
                <a:solidFill>
                  <a:srgbClr val="C00000"/>
                </a:solidFill>
              </a:rPr>
              <a:t> </a:t>
            </a:r>
          </a:p>
          <a:p>
            <a:pPr>
              <a:buNone/>
            </a:pPr>
            <a:r>
              <a:rPr lang="ru-RU" sz="3200" u="sng" dirty="0" err="1" smtClean="0">
                <a:solidFill>
                  <a:srgbClr val="0070C0"/>
                </a:solidFill>
                <a:hlinkClick r:id="rId2"/>
              </a:rPr>
              <a:t>flyura-askarova@mail.ru</a:t>
            </a:r>
            <a:endParaRPr lang="ru-RU" sz="3200" dirty="0" smtClean="0">
              <a:solidFill>
                <a:srgbClr val="0070C0"/>
              </a:solidFill>
            </a:endParaRPr>
          </a:p>
          <a:p>
            <a:endParaRPr lang="ru-RU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strips dir="r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http://marduk.taba.ru/fid/cnRlaW1hZ2VfdGh1bWI6NGFmNDljNTU0ZDJjMzBjNWNjMjE5Y2ZmZWU3YjczYmMvLw/im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0500"/>
            <a:ext cx="4505325" cy="66675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004048" y="404664"/>
            <a:ext cx="403244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effectLst/>
                <a:latin typeface="Monotype Corsiva" pitchFamily="66" charset="0"/>
              </a:rPr>
              <a:t>Белбог</a:t>
            </a:r>
            <a:r>
              <a:rPr lang="ru-RU" sz="2400" dirty="0">
                <a:effectLst/>
                <a:latin typeface="Monotype Corsiva" pitchFamily="66" charset="0"/>
              </a:rPr>
              <a:t> или </a:t>
            </a:r>
            <a:r>
              <a:rPr lang="ru-RU" sz="2400" dirty="0" err="1">
                <a:effectLst/>
                <a:latin typeface="Monotype Corsiva" pitchFamily="66" charset="0"/>
              </a:rPr>
              <a:t>Белобог</a:t>
            </a:r>
            <a:r>
              <a:rPr lang="ru-RU" sz="2400" dirty="0">
                <a:effectLst/>
                <a:latin typeface="Monotype Corsiva" pitchFamily="66" charset="0"/>
              </a:rPr>
              <a:t>, </a:t>
            </a:r>
            <a:r>
              <a:rPr lang="ru-RU" sz="2400" dirty="0" err="1">
                <a:effectLst/>
                <a:latin typeface="Monotype Corsiva" pitchFamily="66" charset="0"/>
              </a:rPr>
              <a:t>Белун</a:t>
            </a:r>
            <a:r>
              <a:rPr lang="ru-RU" sz="2400" dirty="0">
                <a:effectLst/>
                <a:latin typeface="Monotype Corsiva" pitchFamily="66" charset="0"/>
              </a:rPr>
              <a:t> — воплощение света, бог добра, удачи, счастья, блага, олицетворение дневного и весеннего неба. Святилище его было на холме, открытом солнцу, а многочисленные золотые и серебряные украшения </a:t>
            </a:r>
            <a:r>
              <a:rPr lang="ru-RU" sz="2400" dirty="0" err="1">
                <a:effectLst/>
                <a:latin typeface="Monotype Corsiva" pitchFamily="66" charset="0"/>
              </a:rPr>
              <a:t>Белбога</a:t>
            </a:r>
            <a:r>
              <a:rPr lang="ru-RU" sz="2400" dirty="0">
                <a:effectLst/>
                <a:latin typeface="Monotype Corsiva" pitchFamily="66" charset="0"/>
              </a:rPr>
              <a:t> отражали игру лучей и даже ночью озаряли храм, где не было ни единой тени, ни единого мрачного </a:t>
            </a:r>
            <a:r>
              <a:rPr lang="ru-RU" sz="2400" dirty="0" smtClean="0">
                <a:effectLst/>
                <a:latin typeface="Monotype Corsiva" pitchFamily="66" charset="0"/>
              </a:rPr>
              <a:t>уголка. </a:t>
            </a:r>
            <a:r>
              <a:rPr lang="ru-RU" sz="2400" dirty="0">
                <a:effectLst/>
                <a:latin typeface="Monotype Corsiva" pitchFamily="66" charset="0"/>
              </a:rPr>
              <a:t>Его почитают также подателем богатства и плодородия. Во время жатвы </a:t>
            </a:r>
            <a:r>
              <a:rPr lang="ru-RU" sz="2400" dirty="0" err="1">
                <a:effectLst/>
                <a:latin typeface="Monotype Corsiva" pitchFamily="66" charset="0"/>
              </a:rPr>
              <a:t>Белун</a:t>
            </a:r>
            <a:r>
              <a:rPr lang="ru-RU" sz="2400" dirty="0">
                <a:effectLst/>
                <a:latin typeface="Monotype Corsiva" pitchFamily="66" charset="0"/>
              </a:rPr>
              <a:t> приходит на нивы и помогает жнецам в их работе. </a:t>
            </a:r>
          </a:p>
        </p:txBody>
      </p:sp>
    </p:spTree>
  </p:cSld>
  <p:clrMapOvr>
    <a:masterClrMapping/>
  </p:clrMapOvr>
  <p:transition spd="slow">
    <p:strips dir="r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44008" y="260648"/>
            <a:ext cx="439248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effectLst/>
                <a:latin typeface="Monotype Corsiva" pitchFamily="66" charset="0"/>
              </a:rPr>
              <a:t>Чернобог</a:t>
            </a:r>
            <a:r>
              <a:rPr lang="ru-RU" sz="2400" dirty="0">
                <a:effectLst/>
                <a:latin typeface="Monotype Corsiva" pitchFamily="66" charset="0"/>
              </a:rPr>
              <a:t>, он же Черный Змей, Кощей, он же Повелитель Нави, Тьмы и владыка </a:t>
            </a:r>
            <a:r>
              <a:rPr lang="ru-RU" sz="2400" dirty="0" err="1">
                <a:effectLst/>
                <a:latin typeface="Monotype Corsiva" pitchFamily="66" charset="0"/>
              </a:rPr>
              <a:t>Пекельного</a:t>
            </a:r>
            <a:r>
              <a:rPr lang="ru-RU" sz="2400" dirty="0">
                <a:effectLst/>
                <a:latin typeface="Monotype Corsiva" pitchFamily="66" charset="0"/>
              </a:rPr>
              <a:t> царства. Бог холода, уничтожения, смерти, зла; бог безумия и воплощения всего плохого и черного. </a:t>
            </a:r>
            <a:r>
              <a:rPr lang="ru-RU" sz="2400" dirty="0" smtClean="0">
                <a:effectLst/>
                <a:latin typeface="Monotype Corsiva" pitchFamily="66" charset="0"/>
              </a:rPr>
              <a:t>Он </a:t>
            </a:r>
            <a:r>
              <a:rPr lang="ru-RU" sz="2400" dirty="0">
                <a:effectLst/>
                <a:latin typeface="Monotype Corsiva" pitchFamily="66" charset="0"/>
              </a:rPr>
              <a:t>изображается в виде человекоподобного идола, окрашенного в черный цвет с посеребренными усами. Ему приносят жертвы перед началом важнейших дел, например, перед выступлением в военный поход. Жертвы приносят часто кровавые и человеческие, убивают пленников, рабов и коней.</a:t>
            </a:r>
          </a:p>
        </p:txBody>
      </p:sp>
      <p:pic>
        <p:nvPicPr>
          <p:cNvPr id="77826" name="Picture 2" descr="Photobuck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2393"/>
            <a:ext cx="4499991" cy="686039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Берегин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4320480" cy="629807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572000" y="1988840"/>
            <a:ext cx="42484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effectLst/>
                <a:latin typeface="Monotype Corsiva" pitchFamily="66" charset="0"/>
              </a:rPr>
              <a:t>Берегиня</a:t>
            </a:r>
            <a:r>
              <a:rPr lang="ru-RU" sz="2400" dirty="0">
                <a:effectLst/>
                <a:latin typeface="Monotype Corsiva" pitchFamily="66" charset="0"/>
              </a:rPr>
              <a:t> — в низшей мифологии восточных славян - женский персонаж, добрый дух. </a:t>
            </a:r>
            <a:r>
              <a:rPr lang="ru-RU" sz="2400" dirty="0" err="1">
                <a:effectLst/>
                <a:latin typeface="Monotype Corsiva" pitchFamily="66" charset="0"/>
              </a:rPr>
              <a:t>Берегини</a:t>
            </a:r>
            <a:r>
              <a:rPr lang="ru-RU" sz="2400" dirty="0">
                <a:effectLst/>
                <a:latin typeface="Monotype Corsiva" pitchFamily="66" charset="0"/>
              </a:rPr>
              <a:t> - хранительницы рек, водоемов, духи, имеющие отношение к воде.</a:t>
            </a:r>
          </a:p>
        </p:txBody>
      </p:sp>
    </p:spTree>
  </p:cSld>
  <p:clrMapOvr>
    <a:masterClrMapping/>
  </p:clrMapOvr>
  <p:transition spd="slow">
    <p:strips dir="r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Photobuck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4499991" cy="689846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716016" y="692696"/>
            <a:ext cx="396044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effectLst/>
                <a:latin typeface="Monotype Corsiva" pitchFamily="66" charset="0"/>
              </a:rPr>
              <a:t>Перун, в славянской мифологии самый знаменитый из братьев </a:t>
            </a:r>
            <a:r>
              <a:rPr lang="ru-RU" sz="2400" dirty="0" err="1">
                <a:effectLst/>
                <a:latin typeface="Monotype Corsiva" pitchFamily="66" charset="0"/>
              </a:rPr>
              <a:t>Сварожичей</a:t>
            </a:r>
            <a:r>
              <a:rPr lang="ru-RU" sz="2400" dirty="0">
                <a:effectLst/>
                <a:latin typeface="Monotype Corsiva" pitchFamily="66" charset="0"/>
              </a:rPr>
              <a:t>. Он бог грозовых туч, грома и </a:t>
            </a:r>
            <a:r>
              <a:rPr lang="ru-RU" sz="2400" dirty="0" smtClean="0">
                <a:effectLst/>
                <a:latin typeface="Monotype Corsiva" pitchFamily="66" charset="0"/>
              </a:rPr>
              <a:t>молнии</a:t>
            </a:r>
          </a:p>
          <a:p>
            <a:r>
              <a:rPr lang="ru-RU" sz="2400" dirty="0">
                <a:effectLst/>
                <a:latin typeface="Monotype Corsiva" pitchFamily="66" charset="0"/>
              </a:rPr>
              <a:t>Перун, сын </a:t>
            </a:r>
            <a:r>
              <a:rPr lang="ru-RU" sz="2400" dirty="0" err="1">
                <a:effectLst/>
                <a:latin typeface="Monotype Corsiva" pitchFamily="66" charset="0"/>
              </a:rPr>
              <a:t>Сварога</a:t>
            </a:r>
            <a:r>
              <a:rPr lang="ru-RU" sz="2400" dirty="0">
                <a:effectLst/>
                <a:latin typeface="Monotype Corsiva" pitchFamily="66" charset="0"/>
              </a:rPr>
              <a:t> старший:</a:t>
            </a:r>
            <a:br>
              <a:rPr lang="ru-RU" sz="2400" dirty="0">
                <a:effectLst/>
                <a:latin typeface="Monotype Corsiva" pitchFamily="66" charset="0"/>
              </a:rPr>
            </a:br>
            <a:r>
              <a:rPr lang="ru-RU" sz="2400" dirty="0">
                <a:effectLst/>
                <a:latin typeface="Monotype Corsiva" pitchFamily="66" charset="0"/>
              </a:rPr>
              <a:t>1. Бог грома и молний, как небесного огня</a:t>
            </a:r>
            <a:br>
              <a:rPr lang="ru-RU" sz="2400" dirty="0">
                <a:effectLst/>
                <a:latin typeface="Monotype Corsiva" pitchFamily="66" charset="0"/>
              </a:rPr>
            </a:br>
            <a:r>
              <a:rPr lang="ru-RU" sz="2400" dirty="0">
                <a:effectLst/>
                <a:latin typeface="Monotype Corsiva" pitchFamily="66" charset="0"/>
              </a:rPr>
              <a:t>2. Покровитель воинов и княжеской дружины.</a:t>
            </a:r>
            <a:br>
              <a:rPr lang="ru-RU" sz="2400" dirty="0">
                <a:effectLst/>
                <a:latin typeface="Monotype Corsiva" pitchFamily="66" charset="0"/>
              </a:rPr>
            </a:br>
            <a:r>
              <a:rPr lang="ru-RU" sz="2400" dirty="0">
                <a:effectLst/>
                <a:latin typeface="Monotype Corsiva" pitchFamily="66" charset="0"/>
              </a:rPr>
              <a:t>3. Бог-управитель, бог карающий за неисполнение законов.</a:t>
            </a:r>
            <a:br>
              <a:rPr lang="ru-RU" sz="2400" dirty="0">
                <a:effectLst/>
                <a:latin typeface="Monotype Corsiva" pitchFamily="66" charset="0"/>
              </a:rPr>
            </a:br>
            <a:r>
              <a:rPr lang="ru-RU" sz="2400" dirty="0">
                <a:effectLst/>
                <a:latin typeface="Monotype Corsiva" pitchFamily="66" charset="0"/>
              </a:rPr>
              <a:t>4. Защитник </a:t>
            </a:r>
            <a:r>
              <a:rPr lang="ru-RU" sz="2400" dirty="0" smtClean="0">
                <a:effectLst/>
                <a:latin typeface="Monotype Corsiva" pitchFamily="66" charset="0"/>
              </a:rPr>
              <a:t> Яви</a:t>
            </a:r>
            <a:r>
              <a:rPr lang="ru-RU" sz="2400" dirty="0">
                <a:effectLst/>
                <a:latin typeface="Monotype Corsiva" pitchFamily="66" charset="0"/>
              </a:rPr>
              <a:t>.</a:t>
            </a:r>
            <a:br>
              <a:rPr lang="ru-RU" sz="2400" dirty="0">
                <a:effectLst/>
                <a:latin typeface="Monotype Corsiva" pitchFamily="66" charset="0"/>
              </a:rPr>
            </a:br>
            <a:r>
              <a:rPr lang="ru-RU" sz="2400" dirty="0">
                <a:effectLst/>
                <a:latin typeface="Monotype Corsiva" pitchFamily="66" charset="0"/>
              </a:rPr>
              <a:t>5. Податель мужской силы.</a:t>
            </a:r>
          </a:p>
        </p:txBody>
      </p:sp>
    </p:spTree>
  </p:cSld>
  <p:clrMapOvr>
    <a:masterClrMapping/>
  </p:clrMapOvr>
  <p:transition spd="slow">
    <p:strips dir="r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Photobuck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5391"/>
            <a:ext cx="5436095" cy="685260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417840" y="404664"/>
            <a:ext cx="37261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effectLst/>
                <a:latin typeface="Monotype Corsiva" pitchFamily="66" charset="0"/>
              </a:rPr>
              <a:t>Макошь</a:t>
            </a:r>
            <a:r>
              <a:rPr lang="ru-RU" sz="2400" dirty="0">
                <a:effectLst/>
                <a:latin typeface="Monotype Corsiva" pitchFamily="66" charset="0"/>
              </a:rPr>
              <a:t> или </a:t>
            </a:r>
            <a:r>
              <a:rPr lang="ru-RU" sz="2400" dirty="0" err="1">
                <a:effectLst/>
                <a:latin typeface="Monotype Corsiva" pitchFamily="66" charset="0"/>
              </a:rPr>
              <a:t>Мокошь</a:t>
            </a:r>
            <a:r>
              <a:rPr lang="ru-RU" sz="2400" dirty="0">
                <a:effectLst/>
                <a:latin typeface="Monotype Corsiva" pitchFamily="66" charset="0"/>
              </a:rPr>
              <a:t>, в славянской мифологии богиня плодородия и судьбы (кош, кошт - судьба, слог "</a:t>
            </a:r>
            <a:r>
              <a:rPr lang="ru-RU" sz="2400" dirty="0" err="1">
                <a:effectLst/>
                <a:latin typeface="Monotype Corsiva" pitchFamily="66" charset="0"/>
              </a:rPr>
              <a:t>ма</a:t>
            </a:r>
            <a:r>
              <a:rPr lang="ru-RU" sz="2400" dirty="0">
                <a:effectLst/>
                <a:latin typeface="Monotype Corsiva" pitchFamily="66" charset="0"/>
              </a:rPr>
              <a:t>" может сокращенно обозначать слово "мать"), старшая из богинь прях судьбы, а также покровительница женских рукоделий - на Земле; попечительствует женскому плодородию и урожайности, хозяйственности и достатку в доме</a:t>
            </a:r>
          </a:p>
        </p:txBody>
      </p:sp>
    </p:spTree>
  </p:cSld>
  <p:clrMapOvr>
    <a:masterClrMapping/>
  </p:clrMapOvr>
  <p:transition spd="slow">
    <p:strips dir="r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Photobuck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283967" cy="690073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355976" y="620688"/>
            <a:ext cx="4572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err="1">
                <a:effectLst/>
                <a:latin typeface="Monotype Corsiva" pitchFamily="66" charset="0"/>
              </a:rPr>
              <a:t>Морана</a:t>
            </a:r>
            <a:r>
              <a:rPr lang="ru-RU" sz="2400" dirty="0">
                <a:effectLst/>
                <a:latin typeface="Monotype Corsiva" pitchFamily="66" charset="0"/>
              </a:rPr>
              <a:t> или </a:t>
            </a:r>
            <a:r>
              <a:rPr lang="ru-RU" sz="2400" dirty="0" err="1">
                <a:effectLst/>
                <a:latin typeface="Monotype Corsiva" pitchFamily="66" charset="0"/>
              </a:rPr>
              <a:t>Мара</a:t>
            </a:r>
            <a:r>
              <a:rPr lang="ru-RU" sz="2400" dirty="0">
                <a:effectLst/>
                <a:latin typeface="Monotype Corsiva" pitchFamily="66" charset="0"/>
              </a:rPr>
              <a:t>, Морена, в славянской мифологии могучее и грозное божество, богиня Зимы и Смерти, жена Кощея и дочь Лады, сестра Живы и Лели.</a:t>
            </a:r>
            <a:br>
              <a:rPr lang="ru-RU" sz="2400" dirty="0">
                <a:effectLst/>
                <a:latin typeface="Monotype Corsiva" pitchFamily="66" charset="0"/>
              </a:rPr>
            </a:br>
            <a:r>
              <a:rPr lang="ru-RU" sz="2400" dirty="0">
                <a:effectLst/>
                <a:latin typeface="Monotype Corsiva" pitchFamily="66" charset="0"/>
              </a:rPr>
              <a:t>Марана у славян в древности считалась воплощением нечистых сил. Она не имела семьи и странствовала в снегах, время от времени навещая людей, чтобы сделать свое черное дело. Её символы - Черная Луна, груды разбитых черепов и серп, которым она подрезает Нити Жизни</a:t>
            </a:r>
          </a:p>
        </p:txBody>
      </p:sp>
    </p:spTree>
  </p:cSld>
  <p:clrMapOvr>
    <a:masterClrMapping/>
  </p:clrMapOvr>
  <p:transition spd="slow">
    <p:strips dir="r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Застав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9144001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196752"/>
            <a:ext cx="8229600" cy="5927725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dirty="0" smtClean="0">
                <a:solidFill>
                  <a:srgbClr val="FF0000"/>
                </a:solidFill>
                <a:latin typeface="Monotype Corsiva" pitchFamily="66" charset="0"/>
              </a:rPr>
              <a:t>Мифы и легенды ДРЕВНЕЙ ГРЕЦИИ вдохновили многих выдающихся художников на создание произведений…</a:t>
            </a:r>
            <a:r>
              <a:rPr lang="ru-RU" sz="4800" dirty="0" smtClean="0">
                <a:solidFill>
                  <a:schemeClr val="hlink"/>
                </a:solidFill>
                <a:latin typeface="Script MT Bold" pitchFamily="66" charset="0"/>
              </a:rPr>
              <a:t/>
            </a:r>
            <a:br>
              <a:rPr lang="ru-RU" sz="4800" dirty="0" smtClean="0">
                <a:solidFill>
                  <a:schemeClr val="hlink"/>
                </a:solidFill>
                <a:latin typeface="Script MT Bold" pitchFamily="66" charset="0"/>
              </a:rPr>
            </a:br>
            <a:endParaRPr lang="ru-RU" sz="4800" dirty="0" smtClean="0">
              <a:solidFill>
                <a:schemeClr val="hlink"/>
              </a:solidFill>
              <a:latin typeface="Script MT Bold" pitchFamily="66" charset="0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1422</TotalTime>
  <Words>701</Words>
  <Application>Microsoft Office PowerPoint</Application>
  <PresentationFormat>Экран (4:3)</PresentationFormat>
  <Paragraphs>44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Мифы и легенды ДРЕВНЕЙ ГРЕЦИИ вдохновили многих выдающихся художников на создание произведений… 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YUSTUDIO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Игорь</dc:creator>
  <cp:lastModifiedBy>Comp</cp:lastModifiedBy>
  <cp:revision>84</cp:revision>
  <dcterms:created xsi:type="dcterms:W3CDTF">2006-03-17T09:03:45Z</dcterms:created>
  <dcterms:modified xsi:type="dcterms:W3CDTF">2020-04-26T03:01:46Z</dcterms:modified>
</cp:coreProperties>
</file>